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2" r:id="rId1"/>
  </p:sldMasterIdLst>
  <p:notesMasterIdLst>
    <p:notesMasterId r:id="rId18"/>
  </p:notesMasterIdLst>
  <p:handoutMasterIdLst>
    <p:handoutMasterId r:id="rId19"/>
  </p:handoutMasterIdLst>
  <p:sldIdLst>
    <p:sldId id="368" r:id="rId2"/>
    <p:sldId id="369" r:id="rId3"/>
    <p:sldId id="370" r:id="rId4"/>
    <p:sldId id="376" r:id="rId5"/>
    <p:sldId id="379" r:id="rId6"/>
    <p:sldId id="381" r:id="rId7"/>
    <p:sldId id="373" r:id="rId8"/>
    <p:sldId id="382" r:id="rId9"/>
    <p:sldId id="383" r:id="rId10"/>
    <p:sldId id="384" r:id="rId11"/>
    <p:sldId id="385" r:id="rId12"/>
    <p:sldId id="386" r:id="rId13"/>
    <p:sldId id="387" r:id="rId14"/>
    <p:sldId id="377" r:id="rId15"/>
    <p:sldId id="371" r:id="rId16"/>
    <p:sldId id="388" r:id="rId17"/>
  </p:sldIdLst>
  <p:sldSz cx="12192000" cy="6858000"/>
  <p:notesSz cx="6735763" cy="9866313"/>
  <p:custShowLst>
    <p:custShow name="追加1" id="0">
      <p:sldLst/>
    </p:custShow>
    <p:custShow name="追加2" id="1">
      <p:sldLst/>
    </p:custShow>
    <p:custShow name="追加3" id="2">
      <p:sldLst/>
    </p:custShow>
  </p:custShow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496E"/>
    <a:srgbClr val="D75769"/>
    <a:srgbClr val="F53961"/>
    <a:srgbClr val="BD486E"/>
    <a:srgbClr val="967DBE"/>
    <a:srgbClr val="E1D2A5"/>
    <a:srgbClr val="7DC8B4"/>
    <a:srgbClr val="8BA7D9"/>
    <a:srgbClr val="E7EDF6"/>
    <a:srgbClr val="EAF5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C3D016-F47E-427C-9557-B7F0527CFC83}" v="19" dt="2022-08-27T06:22:34.4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44" autoAdjust="0"/>
    <p:restoredTop sz="94630" autoAdjust="0"/>
  </p:normalViewPr>
  <p:slideViewPr>
    <p:cSldViewPr>
      <p:cViewPr varScale="1">
        <p:scale>
          <a:sx n="83" d="100"/>
          <a:sy n="83" d="100"/>
        </p:scale>
        <p:origin x="370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144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2F454-FD64-424D-9F92-155B74F43160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743EB-9934-4A48-A08F-F5B10E262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260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B95C96-00B8-40E6-B095-E8C46CF0A3A2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2ED56C-18CE-48DD-80A6-76C8BE5DAF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789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2ED56C-18CE-48DD-80A6-76C8BE5DAFD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223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-１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  <p:sp>
        <p:nvSpPr>
          <p:cNvPr id="8" name="スライド番号プレースホルダー 2"/>
          <p:cNvSpPr txBox="1">
            <a:spLocks/>
          </p:cNvSpPr>
          <p:nvPr userDrawn="1"/>
        </p:nvSpPr>
        <p:spPr>
          <a:xfrm>
            <a:off x="9168341" y="630932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2000" u="sng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8E72980-0326-41C6-8A22-531FC38A89B9}" type="slidenum">
              <a:rPr lang="ja-JP" altLang="en-US" sz="2000" u="none" smtClean="0"/>
              <a:pPr/>
              <a:t>‹#›</a:t>
            </a:fld>
            <a:endParaRPr lang="ja-JP" altLang="en-US" sz="2000" u="none" dirty="0"/>
          </a:p>
        </p:txBody>
      </p:sp>
    </p:spTree>
    <p:extLst>
      <p:ext uri="{BB962C8B-B14F-4D97-AF65-F5344CB8AC3E}">
        <p14:creationId xmlns:p14="http://schemas.microsoft.com/office/powerpoint/2010/main" val="3929093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学習課題-1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  <p:sp>
        <p:nvSpPr>
          <p:cNvPr id="6" name="スライド番号プレースホルダー 2"/>
          <p:cNvSpPr txBox="1">
            <a:spLocks/>
          </p:cNvSpPr>
          <p:nvPr userDrawn="1"/>
        </p:nvSpPr>
        <p:spPr>
          <a:xfrm>
            <a:off x="9168341" y="630932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2000" u="sng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8E72980-0326-41C6-8A22-531FC38A89B9}" type="slidenum">
              <a:rPr lang="ja-JP" altLang="en-US" sz="2000" u="none" smtClean="0"/>
              <a:pPr/>
              <a:t>‹#›</a:t>
            </a:fld>
            <a:endParaRPr lang="ja-JP" altLang="en-US" sz="2000" u="none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7E3B9579-421C-7C46-B7DA-C794C0B1FA2C}"/>
              </a:ext>
            </a:extLst>
          </p:cNvPr>
          <p:cNvGrpSpPr/>
          <p:nvPr userDrawn="1"/>
        </p:nvGrpSpPr>
        <p:grpSpPr>
          <a:xfrm>
            <a:off x="911423" y="1527314"/>
            <a:ext cx="1080000" cy="504056"/>
            <a:chOff x="656680" y="1109975"/>
            <a:chExt cx="1240036" cy="1152128"/>
          </a:xfrm>
          <a:solidFill>
            <a:schemeClr val="bg1"/>
          </a:solidFill>
        </p:grpSpPr>
        <p:sp>
          <p:nvSpPr>
            <p:cNvPr id="9" name="角丸四角形 8">
              <a:extLst>
                <a:ext uri="{FF2B5EF4-FFF2-40B4-BE49-F238E27FC236}">
                  <a16:creationId xmlns:a16="http://schemas.microsoft.com/office/drawing/2014/main" id="{C4395E9C-6DDF-BD48-A04F-A56ABFFAA4AE}"/>
                </a:ext>
              </a:extLst>
            </p:cNvPr>
            <p:cNvSpPr/>
            <p:nvPr userDrawn="1"/>
          </p:nvSpPr>
          <p:spPr>
            <a:xfrm>
              <a:off x="656680" y="1109975"/>
              <a:ext cx="1240036" cy="1152128"/>
            </a:xfrm>
            <a:prstGeom prst="roundRect">
              <a:avLst/>
            </a:prstGeom>
            <a:grpFill/>
            <a:ln w="603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 w="762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0" name="タイトル 1">
              <a:extLst>
                <a:ext uri="{FF2B5EF4-FFF2-40B4-BE49-F238E27FC236}">
                  <a16:creationId xmlns:a16="http://schemas.microsoft.com/office/drawing/2014/main" id="{C6DC4A7F-9A99-AA4B-8DE5-3E64BA9984B2}"/>
                </a:ext>
              </a:extLst>
            </p:cNvPr>
            <p:cNvSpPr txBox="1">
              <a:spLocks/>
            </p:cNvSpPr>
            <p:nvPr/>
          </p:nvSpPr>
          <p:spPr>
            <a:xfrm>
              <a:off x="703039" y="1368313"/>
              <a:ext cx="1152128" cy="631989"/>
            </a:xfrm>
            <a:prstGeom prst="rect">
              <a:avLst/>
            </a:prstGeom>
            <a:grpFill/>
            <a:ln>
              <a:noFill/>
            </a:ln>
          </p:spPr>
          <p:txBody>
            <a:bodyPr anchor="ctr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28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ct val="100000"/>
                </a:lnSpc>
              </a:pPr>
              <a:r>
                <a:rPr lang="ja-JP" altLang="en-US" sz="2800" b="1" spc="-150" baseline="0" dirty="0" smtClean="0">
                  <a:solidFill>
                    <a:srgbClr val="00B050"/>
                  </a:solidFill>
                  <a:effectLst/>
                </a:rPr>
                <a:t>課題</a:t>
              </a:r>
              <a:endParaRPr lang="en-US" altLang="ja-JP" sz="2800" b="1" spc="-150" baseline="0" dirty="0">
                <a:solidFill>
                  <a:srgbClr val="00B050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1701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学習課題-1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  <p:sp>
        <p:nvSpPr>
          <p:cNvPr id="6" name="スライド番号プレースホルダー 2"/>
          <p:cNvSpPr txBox="1">
            <a:spLocks/>
          </p:cNvSpPr>
          <p:nvPr userDrawn="1"/>
        </p:nvSpPr>
        <p:spPr>
          <a:xfrm>
            <a:off x="9168341" y="630932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2000" u="sng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8E72980-0326-41C6-8A22-531FC38A89B9}" type="slidenum">
              <a:rPr lang="ja-JP" altLang="en-US" sz="2000" u="none" smtClean="0"/>
              <a:pPr/>
              <a:t>‹#›</a:t>
            </a:fld>
            <a:endParaRPr lang="ja-JP" altLang="en-US" sz="2000" u="none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7E3B9579-421C-7C46-B7DA-C794C0B1FA2C}"/>
              </a:ext>
            </a:extLst>
          </p:cNvPr>
          <p:cNvGrpSpPr/>
          <p:nvPr userDrawn="1"/>
        </p:nvGrpSpPr>
        <p:grpSpPr>
          <a:xfrm>
            <a:off x="911423" y="1527314"/>
            <a:ext cx="1080000" cy="504056"/>
            <a:chOff x="656680" y="1109975"/>
            <a:chExt cx="1240036" cy="1152128"/>
          </a:xfrm>
          <a:solidFill>
            <a:schemeClr val="bg1"/>
          </a:solidFill>
        </p:grpSpPr>
        <p:sp>
          <p:nvSpPr>
            <p:cNvPr id="9" name="角丸四角形 8">
              <a:extLst>
                <a:ext uri="{FF2B5EF4-FFF2-40B4-BE49-F238E27FC236}">
                  <a16:creationId xmlns:a16="http://schemas.microsoft.com/office/drawing/2014/main" id="{C4395E9C-6DDF-BD48-A04F-A56ABFFAA4AE}"/>
                </a:ext>
              </a:extLst>
            </p:cNvPr>
            <p:cNvSpPr/>
            <p:nvPr userDrawn="1"/>
          </p:nvSpPr>
          <p:spPr>
            <a:xfrm>
              <a:off x="656680" y="1109975"/>
              <a:ext cx="1240036" cy="1152128"/>
            </a:xfrm>
            <a:prstGeom prst="roundRect">
              <a:avLst/>
            </a:prstGeom>
            <a:grpFill/>
            <a:ln w="603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 w="762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0" name="タイトル 1">
              <a:extLst>
                <a:ext uri="{FF2B5EF4-FFF2-40B4-BE49-F238E27FC236}">
                  <a16:creationId xmlns:a16="http://schemas.microsoft.com/office/drawing/2014/main" id="{C6DC4A7F-9A99-AA4B-8DE5-3E64BA9984B2}"/>
                </a:ext>
              </a:extLst>
            </p:cNvPr>
            <p:cNvSpPr txBox="1">
              <a:spLocks/>
            </p:cNvSpPr>
            <p:nvPr/>
          </p:nvSpPr>
          <p:spPr>
            <a:xfrm>
              <a:off x="703039" y="1368313"/>
              <a:ext cx="1152128" cy="631989"/>
            </a:xfrm>
            <a:prstGeom prst="rect">
              <a:avLst/>
            </a:prstGeom>
            <a:grpFill/>
            <a:ln>
              <a:noFill/>
            </a:ln>
          </p:spPr>
          <p:txBody>
            <a:bodyPr anchor="ctr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28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ct val="100000"/>
                </a:lnSpc>
              </a:pPr>
              <a:r>
                <a:rPr lang="ja-JP" altLang="en-US" sz="2800" b="1" spc="-150" baseline="0" dirty="0" smtClean="0">
                  <a:solidFill>
                    <a:srgbClr val="00B050"/>
                  </a:solidFill>
                  <a:effectLst/>
                </a:rPr>
                <a:t>課題</a:t>
              </a:r>
              <a:endParaRPr lang="en-US" altLang="ja-JP" sz="2800" b="1" spc="-150" baseline="0" dirty="0">
                <a:solidFill>
                  <a:srgbClr val="00B050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3032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見出し＋本文-1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2"/>
          <p:cNvSpPr txBox="1">
            <a:spLocks/>
          </p:cNvSpPr>
          <p:nvPr userDrawn="1"/>
        </p:nvSpPr>
        <p:spPr>
          <a:xfrm>
            <a:off x="9168341" y="630932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2000" u="sng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8E72980-0326-41C6-8A22-531FC38A89B9}" type="slidenum">
              <a:rPr lang="ja-JP" altLang="en-US" sz="2000" u="none" smtClean="0"/>
              <a:pPr/>
              <a:t>‹#›</a:t>
            </a:fld>
            <a:endParaRPr lang="ja-JP" altLang="en-US" sz="2000" u="none" dirty="0"/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908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-1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2"/>
          <p:cNvSpPr txBox="1">
            <a:spLocks/>
          </p:cNvSpPr>
          <p:nvPr userDrawn="1"/>
        </p:nvSpPr>
        <p:spPr>
          <a:xfrm>
            <a:off x="9168341" y="630932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2000" u="sng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8E72980-0326-41C6-8A22-531FC38A89B9}" type="slidenum">
              <a:rPr lang="ja-JP" altLang="en-US" sz="2000" u="none" smtClean="0"/>
              <a:pPr/>
              <a:t>‹#›</a:t>
            </a:fld>
            <a:endParaRPr lang="ja-JP" altLang="en-US" sz="2000" u="none" dirty="0"/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991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本文-1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2"/>
          <p:cNvSpPr txBox="1">
            <a:spLocks/>
          </p:cNvSpPr>
          <p:nvPr userDrawn="1"/>
        </p:nvSpPr>
        <p:spPr>
          <a:xfrm>
            <a:off x="9168341" y="630932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2000" u="sng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8E72980-0326-41C6-8A22-531FC38A89B9}" type="slidenum">
              <a:rPr lang="ja-JP" altLang="en-US" sz="2000" u="none" smtClean="0"/>
              <a:pPr/>
              <a:t>‹#›</a:t>
            </a:fld>
            <a:endParaRPr lang="ja-JP" altLang="en-US" sz="2000" u="none" dirty="0"/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角丸四角形 3">
            <a:extLst>
              <a:ext uri="{FF2B5EF4-FFF2-40B4-BE49-F238E27FC236}">
                <a16:creationId xmlns:a16="http://schemas.microsoft.com/office/drawing/2014/main" id="{4FAA456B-A315-7C42-9E94-ADD0C3DE0513}"/>
              </a:ext>
            </a:extLst>
          </p:cNvPr>
          <p:cNvSpPr/>
          <p:nvPr userDrawn="1"/>
        </p:nvSpPr>
        <p:spPr>
          <a:xfrm>
            <a:off x="623392" y="404664"/>
            <a:ext cx="4752528" cy="864096"/>
          </a:xfrm>
          <a:prstGeom prst="roundRect">
            <a:avLst/>
          </a:prstGeom>
          <a:noFill/>
          <a:ln w="76200">
            <a:solidFill>
              <a:srgbClr val="BD48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algn="ctr"/>
            <a:r>
              <a:rPr kumimoji="1" lang="ja-JP" altLang="en-US" sz="3800" b="1">
                <a:ln>
                  <a:noFill/>
                </a:ln>
                <a:solidFill>
                  <a:srgbClr val="BD486E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問いを立ててみよう</a:t>
            </a:r>
          </a:p>
        </p:txBody>
      </p:sp>
    </p:spTree>
    <p:extLst>
      <p:ext uri="{BB962C8B-B14F-4D97-AF65-F5344CB8AC3E}">
        <p14:creationId xmlns:p14="http://schemas.microsoft.com/office/powerpoint/2010/main" val="4285194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985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23" r:id="rId3"/>
    <p:sldLayoutId id="2147483715" r:id="rId4"/>
    <p:sldLayoutId id="2147483716" r:id="rId5"/>
    <p:sldLayoutId id="2147483722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A10672F-ACB0-5742-AFD2-326040609B8E}"/>
              </a:ext>
            </a:extLst>
          </p:cNvPr>
          <p:cNvSpPr/>
          <p:nvPr/>
        </p:nvSpPr>
        <p:spPr>
          <a:xfrm>
            <a:off x="1236000" y="3859700"/>
            <a:ext cx="9720000" cy="765200"/>
          </a:xfrm>
          <a:prstGeom prst="rect">
            <a:avLst/>
          </a:prstGeom>
        </p:spPr>
        <p:txBody>
          <a:bodyPr wrap="square" tIns="72000" bIns="0" anchor="ctr">
            <a:spAutoFit/>
          </a:bodyPr>
          <a:lstStyle/>
          <a:p>
            <a:pPr algn="ctr"/>
            <a:r>
              <a:rPr lang="en-US" altLang="ja-JP" sz="4500" b="1" dirty="0"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lang="ja-JP" altLang="en-US" sz="4500" b="1" dirty="0">
                <a:latin typeface="Meiryo" panose="020B0604030504040204" pitchFamily="34" charset="-128"/>
                <a:ea typeface="Meiryo" panose="020B0604030504040204" pitchFamily="34" charset="-128"/>
              </a:rPr>
              <a:t>　朝廷政治の変容</a:t>
            </a:r>
            <a:endParaRPr lang="ja-JP" altLang="en-US" sz="45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9FC97C9B-00C1-024F-9DE4-77C3A8C60C1E}"/>
              </a:ext>
            </a:extLst>
          </p:cNvPr>
          <p:cNvSpPr/>
          <p:nvPr/>
        </p:nvSpPr>
        <p:spPr>
          <a:xfrm>
            <a:off x="1056000" y="2852936"/>
            <a:ext cx="10080000" cy="2735984"/>
          </a:xfrm>
          <a:prstGeom prst="roundRect">
            <a:avLst/>
          </a:prstGeom>
          <a:noFill/>
          <a:ln w="76200">
            <a:solidFill>
              <a:srgbClr val="BD486E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6000"/>
              </a:lnSpc>
            </a:pPr>
            <a:endParaRPr lang="en-US" altLang="ja-JP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91F5650-7813-4C90-99FB-E0875CE7F2BD}"/>
              </a:ext>
            </a:extLst>
          </p:cNvPr>
          <p:cNvSpPr/>
          <p:nvPr/>
        </p:nvSpPr>
        <p:spPr>
          <a:xfrm>
            <a:off x="1236000" y="4881626"/>
            <a:ext cx="972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" panose="020B0604030504040204" pitchFamily="34" charset="-128"/>
                <a:ea typeface="Meiryo" panose="020B0604030504040204" pitchFamily="34" charset="-128"/>
              </a:rPr>
              <a:t>（教科書 </a:t>
            </a:r>
            <a:r>
              <a:rPr lang="en-US" altLang="ja-JP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" panose="020B0604030504040204" pitchFamily="34" charset="-128"/>
                <a:ea typeface="Meiryo" panose="020B0604030504040204" pitchFamily="34" charset="-128"/>
              </a:rPr>
              <a:t>p.66</a:t>
            </a:r>
            <a:r>
              <a:rPr lang="ja-JP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" panose="020B0604030504040204" pitchFamily="34" charset="-128"/>
                <a:ea typeface="Meiryo" panose="020B0604030504040204" pitchFamily="34" charset="-128"/>
              </a:rPr>
              <a:t>～</a:t>
            </a:r>
            <a:r>
              <a:rPr lang="en-US" altLang="ja-JP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" panose="020B0604030504040204" pitchFamily="34" charset="-128"/>
                <a:ea typeface="Meiryo" panose="020B0604030504040204" pitchFamily="34" charset="-128"/>
              </a:rPr>
              <a:t>69</a:t>
            </a:r>
            <a:r>
              <a:rPr lang="ja-JP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" panose="020B0604030504040204" pitchFamily="34" charset="-128"/>
                <a:ea typeface="Meiryo" panose="020B0604030504040204" pitchFamily="34" charset="-128"/>
              </a:rPr>
              <a:t>）</a:t>
            </a:r>
            <a:endParaRPr lang="ja-JP" altLang="en-US" sz="32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D5F7272F-1EA6-6242-9A11-D3778EEC5BB6}"/>
              </a:ext>
            </a:extLst>
          </p:cNvPr>
          <p:cNvSpPr/>
          <p:nvPr/>
        </p:nvSpPr>
        <p:spPr>
          <a:xfrm>
            <a:off x="983432" y="225828"/>
            <a:ext cx="9073008" cy="65753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サブタイトル 2">
            <a:extLst>
              <a:ext uri="{FF2B5EF4-FFF2-40B4-BE49-F238E27FC236}">
                <a16:creationId xmlns:a16="http://schemas.microsoft.com/office/drawing/2014/main" id="{9748395F-40FB-E445-96A5-28B23DC1C93A}"/>
              </a:ext>
            </a:extLst>
          </p:cNvPr>
          <p:cNvSpPr txBox="1">
            <a:spLocks/>
          </p:cNvSpPr>
          <p:nvPr/>
        </p:nvSpPr>
        <p:spPr>
          <a:xfrm>
            <a:off x="1056000" y="0"/>
            <a:ext cx="9289032" cy="1756992"/>
          </a:xfrm>
          <a:prstGeom prst="rect">
            <a:avLst/>
          </a:prstGeom>
        </p:spPr>
        <p:txBody>
          <a:bodyPr vert="horz" wrap="square" lIns="36000" tIns="216000" rIns="36000" bIns="0" rtlCol="0" anchor="ctr" anchorCtr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003425" lvl="0" indent="-2003425" algn="l">
              <a:lnSpc>
                <a:spcPts val="6000"/>
              </a:lnSpc>
              <a:spcBef>
                <a:spcPts val="0"/>
              </a:spcBef>
              <a:tabLst>
                <a:tab pos="1257300" algn="l"/>
                <a:tab pos="2667000" algn="l"/>
                <a:tab pos="7448550" algn="l"/>
              </a:tabLst>
            </a:pPr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/>
                <a:ea typeface="メイリオ"/>
              </a:rPr>
              <a:t>第</a:t>
            </a:r>
            <a:r>
              <a:rPr lang="en-US" altLang="ja-JP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/>
                <a:ea typeface="メイリオ"/>
              </a:rPr>
              <a:t>2</a:t>
            </a:r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/>
                <a:ea typeface="メイリオ"/>
              </a:rPr>
              <a:t>編</a:t>
            </a:r>
            <a:r>
              <a:rPr lang="en-US" altLang="ja-JP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/>
                <a:ea typeface="メイリオ"/>
              </a:rPr>
              <a:t>	</a:t>
            </a:r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/>
                <a:ea typeface="メイリオ"/>
              </a:rPr>
              <a:t>中世の日本と世界</a:t>
            </a:r>
            <a:endParaRPr lang="en-US" altLang="ja-JP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/>
              <a:ea typeface="メイリオ"/>
            </a:endParaRPr>
          </a:p>
          <a:p>
            <a:pPr marL="2003425" lvl="0" indent="-2003425" algn="l">
              <a:lnSpc>
                <a:spcPts val="6000"/>
              </a:lnSpc>
              <a:spcBef>
                <a:spcPts val="0"/>
              </a:spcBef>
              <a:tabLst>
                <a:tab pos="1257300" algn="l"/>
                <a:tab pos="2667000" algn="l"/>
                <a:tab pos="7448550" algn="l"/>
              </a:tabLst>
            </a:pPr>
            <a:r>
              <a:rPr lang="ja-JP" altLang="en-US" sz="5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/>
                <a:ea typeface="メイリオ"/>
              </a:rPr>
              <a:t>第</a:t>
            </a:r>
            <a:r>
              <a:rPr lang="en-US" altLang="ja-JP" sz="5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/>
                <a:ea typeface="メイリオ"/>
              </a:rPr>
              <a:t>1</a:t>
            </a:r>
            <a:r>
              <a:rPr lang="ja-JP" altLang="en-US" sz="5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/>
                <a:ea typeface="メイリオ"/>
              </a:rPr>
              <a:t>章</a:t>
            </a:r>
            <a:r>
              <a:rPr lang="en-US" altLang="ja-JP" sz="5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/>
                <a:ea typeface="メイリオ"/>
              </a:rPr>
              <a:t>	</a:t>
            </a:r>
            <a:r>
              <a:rPr lang="ja-JP" altLang="en-US" sz="5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/>
                <a:ea typeface="メイリオ"/>
              </a:rPr>
              <a:t>中世社会の成立</a:t>
            </a:r>
            <a:endParaRPr lang="en-US" altLang="ja-JP" sz="5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/>
              <a:ea typeface="メイリオ"/>
              <a:cs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128448" y="260648"/>
            <a:ext cx="1872208" cy="62271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ctr">
              <a:lnSpc>
                <a:spcPts val="4300"/>
              </a:lnSpc>
            </a:pPr>
            <a:r>
              <a:rPr kumimoji="1" lang="ja-JP" altLang="en-US" sz="2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サンプル</a:t>
            </a:r>
            <a:endParaRPr kumimoji="1" lang="ja-JP" altLang="en-US" sz="28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363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0000" y="180000"/>
            <a:ext cx="5400000" cy="40206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●荘園の発達</a:t>
            </a:r>
            <a:endParaRPr lang="ja-JP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756000" y="900000"/>
            <a:ext cx="11160000" cy="54093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代表的な荘園</a:t>
            </a: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・立荘を行うことができたのは上皇をはじめとする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ごく少数の有力者であった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→上皇のもとには大量の荘園が集まり，院政をささ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える基盤となった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・これらの荘園は上皇の近親の女性や寺院に与えられた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→鳥羽上皇の皇女，八条院の八条院領荘園群，後白河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上皇が長講堂に寄進した長講堂領荘園群など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128448" y="260648"/>
            <a:ext cx="1872208" cy="62271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ctr">
              <a:lnSpc>
                <a:spcPts val="4300"/>
              </a:lnSpc>
            </a:pPr>
            <a:r>
              <a:rPr kumimoji="1" lang="ja-JP" altLang="en-US" sz="2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サンプル</a:t>
            </a:r>
            <a:endParaRPr kumimoji="1" lang="ja-JP" altLang="en-US" sz="28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502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756000" y="1260000"/>
            <a:ext cx="11244656" cy="51067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公領の運営</a:t>
            </a:r>
            <a:endParaRPr lang="en-US" altLang="ja-JP" sz="3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・国司も地方豪族と協力し，荘園以外の土地を</a:t>
            </a:r>
            <a:r>
              <a:rPr lang="ja-JP" altLang="en-US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公領</a:t>
            </a:r>
            <a:endParaRPr lang="en-US" altLang="ja-JP" sz="3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（国衙領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）として経営するように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なった</a:t>
            </a:r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898525" indent="-36513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→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一国内の土地は，荘園と公領にわかれた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世紀ごろから，国衙は郡司の権限を吸収，機能の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充実をはかった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・国司にかわって現地におもむいた</a:t>
            </a:r>
            <a:r>
              <a:rPr lang="ja-JP" altLang="en-US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目代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は，国衙の役人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14400" indent="-447675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3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在庁官人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）を指揮するかたわら，国内の有力武士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14400" indent="-52388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国衙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の軍事力として組織し，治安の維持にあたった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C47A747-3E27-44FC-A0EE-7BB5FF0B87EC}"/>
              </a:ext>
            </a:extLst>
          </p:cNvPr>
          <p:cNvSpPr txBox="1"/>
          <p:nvPr/>
        </p:nvSpPr>
        <p:spPr>
          <a:xfrm>
            <a:off x="180000" y="270000"/>
            <a:ext cx="10440000" cy="58190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rtlCol="0" anchor="ctr">
            <a:noAutofit/>
          </a:bodyPr>
          <a:lstStyle/>
          <a:p>
            <a:pPr lvl="0"/>
            <a:r>
              <a:rPr lang="ja-JP" altLang="en-US" sz="38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●公領の変化</a:t>
            </a:r>
            <a:r>
              <a:rPr lang="en-US" altLang="ja-JP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〔p.68〕</a:t>
            </a:r>
            <a:endParaRPr lang="en-US" altLang="ja-JP" sz="38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128448" y="260648"/>
            <a:ext cx="1872208" cy="62271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ctr">
              <a:lnSpc>
                <a:spcPts val="4300"/>
              </a:lnSpc>
            </a:pPr>
            <a:r>
              <a:rPr kumimoji="1" lang="ja-JP" altLang="en-US" sz="2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サンプル</a:t>
            </a:r>
            <a:endParaRPr kumimoji="1" lang="ja-JP" altLang="en-US" sz="28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47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0000" y="180000"/>
            <a:ext cx="5400000" cy="40206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●公領の変化</a:t>
            </a:r>
            <a:endParaRPr lang="ja-JP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756000" y="900000"/>
            <a:ext cx="11160000" cy="54093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知行国の制度</a:t>
            </a:r>
            <a:endParaRPr lang="en-US" altLang="ja-JP" sz="3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…12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世紀，高位の貴族が</a:t>
            </a:r>
            <a:r>
              <a:rPr lang="ja-JP" altLang="en-US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知行国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に任命され，一国の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行政を支配し，国衙領から収益を得るようになった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→公領は，知行国主の私領へと変わっていった</a:t>
            </a:r>
            <a:endParaRPr lang="en-US" altLang="ja-JP" sz="3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荘園公領制</a:t>
            </a: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・全国の土地，荘園と公領があたかも私領であるかの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ようにあつかわれた土地制度を，</a:t>
            </a:r>
            <a:r>
              <a:rPr lang="ja-JP" altLang="en-US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荘園公領制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とよぶ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128448" y="260648"/>
            <a:ext cx="1872208" cy="62271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ctr">
              <a:lnSpc>
                <a:spcPts val="4300"/>
              </a:lnSpc>
            </a:pPr>
            <a:r>
              <a:rPr kumimoji="1" lang="ja-JP" altLang="en-US" sz="2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サンプル</a:t>
            </a:r>
            <a:endParaRPr kumimoji="1" lang="ja-JP" altLang="en-US" sz="28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773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0000" y="180000"/>
            <a:ext cx="5400000" cy="40206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●公領の変化</a:t>
            </a:r>
            <a:endParaRPr lang="ja-JP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756000" y="900000"/>
            <a:ext cx="11160000" cy="54093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名主の誕生</a:t>
            </a:r>
            <a:endParaRPr lang="en-US" altLang="ja-JP" sz="3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・荘園公領制のもとで，田堵は名田経営の請負契約を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くりかえすうちに耕地への権利を強め，</a:t>
            </a:r>
            <a:r>
              <a:rPr lang="ja-JP" altLang="en-US" sz="3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名主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（名田の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持ち主）と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呼ばれるようになった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・名主は，国衙や荘園領主に対しては，名田単位に課せられた</a:t>
            </a:r>
            <a:r>
              <a:rPr lang="ja-JP" altLang="en-US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年貢・公事・夫役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をおさめる責任者であった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・名田を下請け耕作させている小農民に対しては，彼ら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を指導する農村の有力者だった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128448" y="260648"/>
            <a:ext cx="1872208" cy="62271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ctr">
              <a:lnSpc>
                <a:spcPts val="4300"/>
              </a:lnSpc>
            </a:pPr>
            <a:r>
              <a:rPr kumimoji="1" lang="ja-JP" altLang="en-US" sz="2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サンプル</a:t>
            </a:r>
            <a:endParaRPr kumimoji="1" lang="ja-JP" altLang="en-US" sz="28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3234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756000" y="1260000"/>
            <a:ext cx="11160000" cy="51067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密教と政治との関わり</a:t>
            </a:r>
            <a:endParaRPr lang="en-US" altLang="ja-JP" sz="3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・呪法や修法によってさまざまな願望をかなえると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された</a:t>
            </a:r>
            <a:r>
              <a:rPr lang="ja-JP" altLang="en-US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密教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は，平安時代から貴族たちの信仰を集めた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国家と仏教は相互にささえあう存在であるという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考え方が生まれた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・上皇は仏教をあつく信仰し，大寺院をつくって盛大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な法会をもよおし，何度も紀伊の熊野三山や高野山に参詣した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409226E-8C7E-40F1-903E-EDC344D0D4AA}"/>
              </a:ext>
            </a:extLst>
          </p:cNvPr>
          <p:cNvSpPr txBox="1"/>
          <p:nvPr/>
        </p:nvSpPr>
        <p:spPr>
          <a:xfrm>
            <a:off x="180000" y="270000"/>
            <a:ext cx="10440000" cy="58190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rtlCol="0" anchor="ctr">
            <a:noAutofit/>
          </a:bodyPr>
          <a:lstStyle/>
          <a:p>
            <a:pPr lvl="0"/>
            <a:r>
              <a:rPr lang="ja-JP" altLang="en-US" sz="38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●寺社の勢力拡大</a:t>
            </a:r>
            <a:r>
              <a:rPr lang="en-US" altLang="ja-JP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〔p.69〕</a:t>
            </a:r>
            <a:endParaRPr lang="en-US" altLang="ja-JP" sz="3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128448" y="260648"/>
            <a:ext cx="1872208" cy="62271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ctr">
              <a:lnSpc>
                <a:spcPts val="4300"/>
              </a:lnSpc>
            </a:pPr>
            <a:r>
              <a:rPr kumimoji="1" lang="ja-JP" altLang="en-US" sz="2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サンプル</a:t>
            </a:r>
            <a:endParaRPr kumimoji="1" lang="ja-JP" altLang="en-US" sz="28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773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0000" y="180000"/>
            <a:ext cx="5771984" cy="40206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ja-JP" altLang="en-US" sz="2400" b="1" spc="-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●寺社の勢力拡大</a:t>
            </a:r>
            <a:endParaRPr lang="ja-JP" altLang="en-US" sz="2400" spc="-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756000" y="900000"/>
            <a:ext cx="11160000" cy="577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寺社勢力の拡大</a:t>
            </a:r>
            <a:endParaRPr lang="en-US" altLang="ja-JP" sz="3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・上皇たちの帰依を受けた大寺院は，地方の寺院を支配下に置き，多くの荘園をたくわえ，</a:t>
            </a:r>
            <a:r>
              <a:rPr lang="ja-JP" altLang="en-US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僧兵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を組織した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・神仏習合思想により結びついた神社も支配下に置き，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神人を組織した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・天皇家や貴族出身の僧侶は寺院内でも高い地位につき，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住坊・院家を中心に独立的な勢力を築いた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128448" y="260648"/>
            <a:ext cx="1872208" cy="62271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ctr">
              <a:lnSpc>
                <a:spcPts val="4300"/>
              </a:lnSpc>
            </a:pPr>
            <a:r>
              <a:rPr kumimoji="1" lang="ja-JP" altLang="en-US" sz="2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サンプル</a:t>
            </a:r>
            <a:endParaRPr kumimoji="1" lang="ja-JP" altLang="en-US" sz="28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1836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0000" y="180000"/>
            <a:ext cx="5771984" cy="40206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ja-JP" altLang="en-US" sz="2400" b="1" spc="-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●寺社の勢力拡大</a:t>
            </a:r>
            <a:endParaRPr lang="ja-JP" altLang="en-US" sz="2400" spc="-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756000" y="764704"/>
            <a:ext cx="11160000" cy="577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強訴</a:t>
            </a:r>
            <a:endParaRPr lang="en-US" altLang="ja-JP" sz="3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・武装した僧兵や神人が，暴力を背景に，寺院や神社の　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要求をききいれるよう朝廷に迫った行為のこと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・神仏の権威をおし立てるため，朝廷は対処に苦しんだ</a:t>
            </a:r>
            <a:endParaRPr lang="en-US" altLang="ja-JP" sz="3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大寺社による強訴</a:t>
            </a:r>
            <a:endParaRPr lang="en-US" altLang="ja-JP" sz="3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・大寺社は国司やほかの荘園領主と争い，神木や神輿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を先頭に立てて朝廷に</a:t>
            </a:r>
            <a:r>
              <a:rPr lang="ja-JP" altLang="en-US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強訴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を行った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・なかでも興福寺と延暦寺の勢力は強大で，</a:t>
            </a:r>
            <a:r>
              <a:rPr lang="ja-JP" altLang="en-US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南都・北嶺</a:t>
            </a:r>
            <a:endParaRPr lang="en-US" altLang="ja-JP" sz="3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とよばれた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→僧兵や神人に対処するため，朝廷は武士を組織した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128448" y="260648"/>
            <a:ext cx="1872208" cy="62271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ctr">
              <a:lnSpc>
                <a:spcPts val="4300"/>
              </a:lnSpc>
            </a:pPr>
            <a:r>
              <a:rPr kumimoji="1" lang="ja-JP" altLang="en-US" sz="2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サンプル</a:t>
            </a:r>
            <a:endParaRPr kumimoji="1" lang="ja-JP" altLang="en-US" sz="28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2715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984592" y="2204864"/>
            <a:ext cx="10440000" cy="3132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" indent="-107950" algn="l">
              <a:lnSpc>
                <a:spcPct val="150000"/>
              </a:lnSpc>
            </a:pPr>
            <a:r>
              <a:rPr lang="ja-JP" altLang="en-US" sz="4200" b="1" dirty="0">
                <a:latin typeface="Meiryo" panose="020B0604030504040204" pitchFamily="34" charset="-128"/>
                <a:ea typeface="Meiryo" panose="020B0604030504040204" pitchFamily="34" charset="-128"/>
              </a:rPr>
              <a:t>朝廷のもとでの政治や土地支配のしくみは，どのように変容していったのだろうか。</a:t>
            </a:r>
            <a:endParaRPr lang="en-US" altLang="ja-JP" sz="42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128448" y="260648"/>
            <a:ext cx="1872208" cy="62271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ctr">
              <a:lnSpc>
                <a:spcPts val="4300"/>
              </a:lnSpc>
            </a:pPr>
            <a:r>
              <a:rPr kumimoji="1" lang="ja-JP" altLang="en-US" sz="2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サンプル</a:t>
            </a:r>
            <a:endParaRPr kumimoji="1" lang="ja-JP" altLang="en-US" sz="28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253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0000" y="270000"/>
            <a:ext cx="10440000" cy="58190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rtlCol="0" anchor="ctr">
            <a:noAutofit/>
          </a:bodyPr>
          <a:lstStyle/>
          <a:p>
            <a:pPr lvl="0"/>
            <a:r>
              <a:rPr lang="ja-JP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lang="ja-JP" altLang="en-US" sz="38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院政の始まり</a:t>
            </a:r>
            <a:r>
              <a:rPr lang="en-US" altLang="ja-JP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〔p.66〕</a:t>
            </a:r>
            <a:endParaRPr lang="en-US" altLang="ja-JP" sz="28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756000" y="1260000"/>
            <a:ext cx="11232000" cy="51067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後三条天皇の親政</a:t>
            </a:r>
            <a:endParaRPr lang="en-US" altLang="ja-JP" sz="3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1068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年に即位，宇多天皇以来</a:t>
            </a: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170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年ぶりの藤原氏を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外戚としない天皇であった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・荘園の増加が公領を圧迫して朝廷の税収の減少を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まねいているとし，</a:t>
            </a: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1069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年に</a:t>
            </a:r>
            <a:r>
              <a:rPr lang="ja-JP" altLang="en-US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荘園整理令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を発した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→</a:t>
            </a:r>
            <a:r>
              <a:rPr lang="ja-JP" altLang="en-US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記録荘園券契所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が設けられ，基準に合わない荘園は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停止，摂関家も経済力をそがれた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128448" y="260648"/>
            <a:ext cx="1872208" cy="62271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ctr">
              <a:lnSpc>
                <a:spcPts val="4300"/>
              </a:lnSpc>
            </a:pPr>
            <a:r>
              <a:rPr kumimoji="1" lang="ja-JP" altLang="en-US" sz="2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サンプル</a:t>
            </a:r>
            <a:endParaRPr kumimoji="1" lang="ja-JP" altLang="en-US" sz="28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456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0000" y="180000"/>
            <a:ext cx="5400000" cy="40206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●院政の始まり</a:t>
            </a:r>
            <a:endParaRPr lang="ja-JP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756000" y="900000"/>
            <a:ext cx="11160000" cy="54093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白河天皇による院政</a:t>
            </a:r>
            <a:endParaRPr lang="en-US" altLang="ja-JP" sz="3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・後三条天皇の皇子である白河天皇は，</a:t>
            </a: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1086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年に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退位して上皇となり，幼い子孫を次々に皇位につけ，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43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年間も上皇の御所で政治を行った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・天皇家の家長である上皇が，子や孫である天皇に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かわって政治を行う体制を</a:t>
            </a:r>
            <a:r>
              <a:rPr lang="ja-JP" altLang="en-US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院政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という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r>
              <a:rPr lang="ja-JP" altLang="en-US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院政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は鳥羽上皇，後白河上皇，後鳥羽上皇に継承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された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128448" y="260648"/>
            <a:ext cx="1872208" cy="62271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ctr">
              <a:lnSpc>
                <a:spcPts val="4300"/>
              </a:lnSpc>
            </a:pPr>
            <a:r>
              <a:rPr kumimoji="1" lang="ja-JP" altLang="en-US" sz="2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サンプル</a:t>
            </a:r>
            <a:endParaRPr kumimoji="1" lang="ja-JP" altLang="en-US" sz="28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1776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0000" y="180000"/>
            <a:ext cx="5400000" cy="40206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●院政の始まり</a:t>
            </a:r>
            <a:endParaRPr lang="ja-JP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756000" y="900000"/>
            <a:ext cx="11160000" cy="54093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院政のしくみ</a:t>
            </a:r>
            <a:endParaRPr lang="en-US" altLang="ja-JP" sz="3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・上皇は</a:t>
            </a:r>
            <a:r>
              <a:rPr lang="ja-JP" altLang="en-US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院庁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を設けて多数の院司を任命，院司は院の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家政の処理を仕事とした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・国政は，上皇の権威のもとで太政官に指示して実行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させた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・白河上皇のとき，直属の軍事力を組織するため，上皇の御所に</a:t>
            </a:r>
            <a:r>
              <a:rPr lang="ja-JP" altLang="en-US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北面の武士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が置かれ，源氏や平氏などの武士が登用された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128448" y="260648"/>
            <a:ext cx="1872208" cy="62271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ctr">
              <a:lnSpc>
                <a:spcPts val="4300"/>
              </a:lnSpc>
            </a:pPr>
            <a:r>
              <a:rPr kumimoji="1" lang="ja-JP" altLang="en-US" sz="2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サンプル</a:t>
            </a:r>
            <a:endParaRPr kumimoji="1" lang="ja-JP" altLang="en-US" sz="28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22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0000" y="180000"/>
            <a:ext cx="5400000" cy="40206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●院政の始まり</a:t>
            </a:r>
            <a:endParaRPr lang="ja-JP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756000" y="900000"/>
            <a:ext cx="11244656" cy="54093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院近臣</a:t>
            </a:r>
            <a:endParaRPr lang="en-US" altLang="ja-JP" sz="3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・上皇は旧来の秩序や慣習にとらわれず，気に入った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中小貴族，僧侶，武士，財力のある受領などを重用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した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→彼らは</a:t>
            </a:r>
            <a:r>
              <a:rPr lang="ja-JP" altLang="en-US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院近臣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となり，政治に活躍した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鳥羽上皇や後白河上皇の信任をえた信西（藤原通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憲）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がその代表である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128448" y="260648"/>
            <a:ext cx="1872208" cy="62271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ctr">
              <a:lnSpc>
                <a:spcPts val="4300"/>
              </a:lnSpc>
            </a:pPr>
            <a:r>
              <a:rPr kumimoji="1" lang="ja-JP" altLang="en-US" sz="2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サンプル</a:t>
            </a:r>
            <a:endParaRPr kumimoji="1" lang="ja-JP" altLang="en-US" sz="28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129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756000" y="1260000"/>
            <a:ext cx="11532688" cy="51067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開発領主の成長</a:t>
            </a:r>
            <a:endParaRPr lang="en-US" altLang="ja-JP" sz="35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世紀になると，地方豪族や有力</a:t>
            </a:r>
            <a:r>
              <a:rPr lang="ja-JP" altLang="en-US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田堵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は，現地での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権限を強め，</a:t>
            </a:r>
            <a:r>
              <a:rPr lang="ja-JP" altLang="en-US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開発領主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へと成長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・開発した所領（開発私領）を支配する開発領主は，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所領を中央の有力者に寄進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→その権威を利用し，国衙の干渉に備えた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C47A747-3E27-44FC-A0EE-7BB5FF0B87EC}"/>
              </a:ext>
            </a:extLst>
          </p:cNvPr>
          <p:cNvSpPr txBox="1"/>
          <p:nvPr/>
        </p:nvSpPr>
        <p:spPr>
          <a:xfrm>
            <a:off x="180000" y="270000"/>
            <a:ext cx="10440000" cy="58190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rtlCol="0" anchor="ctr">
            <a:noAutofit/>
          </a:bodyPr>
          <a:lstStyle/>
          <a:p>
            <a:pPr lvl="0"/>
            <a:r>
              <a:rPr lang="ja-JP" altLang="en-US" sz="38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●荘園の発達</a:t>
            </a:r>
            <a:r>
              <a:rPr lang="en-US" altLang="ja-JP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〔p.67〕</a:t>
            </a:r>
            <a:endParaRPr lang="en-US" altLang="ja-JP" sz="38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128448" y="260648"/>
            <a:ext cx="1872208" cy="62271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ctr">
              <a:lnSpc>
                <a:spcPts val="4300"/>
              </a:lnSpc>
            </a:pPr>
            <a:r>
              <a:rPr kumimoji="1" lang="ja-JP" altLang="en-US" sz="2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サンプル</a:t>
            </a:r>
            <a:endParaRPr kumimoji="1" lang="ja-JP" altLang="en-US" sz="28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277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0000" y="180000"/>
            <a:ext cx="5400000" cy="40206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●荘園の発達</a:t>
            </a:r>
            <a:endParaRPr lang="ja-JP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756000" y="900000"/>
            <a:ext cx="11160000" cy="54093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領域型荘園の成立</a:t>
            </a: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・中央の中下級の貴族らは開発領主の寄進を皇室・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大貴族・大寺社に仲介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→開発私領を中核にその周囲の土地を広く囲いこんだ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荘園が，上皇や女院によって設立（立荘）された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→</a:t>
            </a: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世紀半ばに，</a:t>
            </a:r>
            <a:r>
              <a:rPr lang="ja-JP" altLang="en-US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領域型荘園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が各地に成立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128448" y="260648"/>
            <a:ext cx="1872208" cy="62271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ctr">
              <a:lnSpc>
                <a:spcPts val="4300"/>
              </a:lnSpc>
            </a:pPr>
            <a:r>
              <a:rPr kumimoji="1" lang="ja-JP" altLang="en-US" sz="2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サンプル</a:t>
            </a:r>
            <a:endParaRPr kumimoji="1" lang="ja-JP" altLang="en-US" sz="28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7619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0000" y="180000"/>
            <a:ext cx="5400000" cy="40206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●荘園の発達</a:t>
            </a:r>
            <a:endParaRPr lang="ja-JP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756000" y="900000"/>
            <a:ext cx="11160000" cy="54093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荘園のしくみ</a:t>
            </a: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・開発領主は</a:t>
            </a:r>
            <a:r>
              <a:rPr lang="ja-JP" altLang="en-US" sz="3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荘官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（多くは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下司）と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なって現地を支配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・寄進を仲介した中下級の貴族は</a:t>
            </a:r>
            <a:r>
              <a:rPr lang="ja-JP" altLang="en-US" sz="3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領家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（または預所）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として，皇室・大貴族・大寺社（</a:t>
            </a:r>
            <a:r>
              <a:rPr lang="ja-JP" altLang="en-US" sz="3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本家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）のもとで荘園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の管理・経営にあたった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・本家・領家の権威を利用して，あらゆる税の免除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000" indent="-432000" algn="l">
              <a:lnSpc>
                <a:spcPts val="4500"/>
              </a:lnSpc>
              <a:spcBef>
                <a:spcPts val="0"/>
              </a:spcBef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（</a:t>
            </a:r>
            <a:r>
              <a:rPr lang="ja-JP" altLang="en-US" sz="3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不輸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）の特権や，徴税にかかわる国衙の使者の立ち入り拒否（</a:t>
            </a:r>
            <a:r>
              <a:rPr lang="ja-JP" altLang="en-US" sz="3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不入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）の特権を獲得する荘園もあらわれた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128448" y="260648"/>
            <a:ext cx="1872208" cy="62271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ctr">
              <a:lnSpc>
                <a:spcPts val="4300"/>
              </a:lnSpc>
            </a:pPr>
            <a:r>
              <a:rPr kumimoji="1" lang="ja-JP" altLang="en-US" sz="2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サンプル</a:t>
            </a:r>
            <a:endParaRPr kumimoji="1" lang="ja-JP" altLang="en-US" sz="28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6032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1_通常版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t">
        <a:noAutofit/>
      </a:bodyPr>
      <a:lstStyle>
        <a:defPPr algn="l">
          <a:lnSpc>
            <a:spcPts val="4300"/>
          </a:lnSpc>
          <a:defRPr sz="2800" b="1" dirty="0"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1305</Words>
  <Application>Microsoft Office PowerPoint</Application>
  <PresentationFormat>ワイド画面</PresentationFormat>
  <Paragraphs>137</Paragraphs>
  <Slides>16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  <vt:variant>
        <vt:lpstr>目的別スライド ショー</vt:lpstr>
      </vt:variant>
      <vt:variant>
        <vt:i4>3</vt:i4>
      </vt:variant>
    </vt:vector>
  </HeadingPairs>
  <TitlesOfParts>
    <vt:vector size="26" baseType="lpstr">
      <vt:lpstr>ＭＳ Ｐゴシック</vt:lpstr>
      <vt:lpstr>Meiryo</vt:lpstr>
      <vt:lpstr>Meiryo</vt:lpstr>
      <vt:lpstr>Arial</vt:lpstr>
      <vt:lpstr>Calibri</vt:lpstr>
      <vt:lpstr>Calibri Light</vt:lpstr>
      <vt:lpstr>1_通常版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追加1</vt:lpstr>
      <vt:lpstr>追加2</vt:lpstr>
      <vt:lpstr>追加3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1</cp:revision>
  <dcterms:created xsi:type="dcterms:W3CDTF">2021-07-19T12:27:11Z</dcterms:created>
  <dcterms:modified xsi:type="dcterms:W3CDTF">2023-02-22T07:32:35Z</dcterms:modified>
</cp:coreProperties>
</file>